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37"/>
  </p:notesMasterIdLst>
  <p:sldIdLst>
    <p:sldId id="256" r:id="rId2"/>
    <p:sldId id="257" r:id="rId3"/>
    <p:sldId id="298" r:id="rId4"/>
    <p:sldId id="299" r:id="rId5"/>
    <p:sldId id="259" r:id="rId6"/>
    <p:sldId id="260" r:id="rId7"/>
    <p:sldId id="292" r:id="rId8"/>
    <p:sldId id="293" r:id="rId9"/>
    <p:sldId id="261" r:id="rId10"/>
    <p:sldId id="290" r:id="rId11"/>
    <p:sldId id="291" r:id="rId12"/>
    <p:sldId id="294" r:id="rId13"/>
    <p:sldId id="295" r:id="rId14"/>
    <p:sldId id="297" r:id="rId15"/>
    <p:sldId id="271" r:id="rId16"/>
    <p:sldId id="300" r:id="rId17"/>
    <p:sldId id="301" r:id="rId18"/>
    <p:sldId id="272" r:id="rId19"/>
    <p:sldId id="275" r:id="rId20"/>
    <p:sldId id="276" r:id="rId21"/>
    <p:sldId id="277" r:id="rId22"/>
    <p:sldId id="279" r:id="rId23"/>
    <p:sldId id="278" r:id="rId24"/>
    <p:sldId id="282" r:id="rId25"/>
    <p:sldId id="281" r:id="rId26"/>
    <p:sldId id="280" r:id="rId27"/>
    <p:sldId id="286" r:id="rId28"/>
    <p:sldId id="285" r:id="rId29"/>
    <p:sldId id="284" r:id="rId30"/>
    <p:sldId id="283" r:id="rId31"/>
    <p:sldId id="289" r:id="rId32"/>
    <p:sldId id="288" r:id="rId33"/>
    <p:sldId id="287" r:id="rId34"/>
    <p:sldId id="266" r:id="rId35"/>
    <p:sldId id="273" r:id="rId3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81" d="100"/>
          <a:sy n="81" d="100"/>
        </p:scale>
        <p:origin x="754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B3EFA3-D91F-4194-96AF-42564561D479}" type="datetimeFigureOut">
              <a:rPr lang="en-IN" smtClean="0"/>
              <a:t>20-04-2025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B8A5B3-F381-4CB4-90FC-55377F8E602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09886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B8A5B3-F381-4CB4-90FC-55377F8E602C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72986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4/20/2025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47F38-B617-4D2F-AE0A-013F0C4D2C57}" type="datetimeFigureOut">
              <a:rPr lang="en-US" dirty="0"/>
              <a:t>4/20/2025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dirty="0"/>
              <a:t>4/20/2025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4/20/2025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4/20/2025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4/20/2025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4/20/2025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8" r:id="rId2"/>
    <p:sldLayoutId id="2147483651" r:id="rId3"/>
    <p:sldLayoutId id="2147483669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s://emprecprocess.onrender.com/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60CA34DC-E037-E6DD-7668-7497FB1B82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27180" y="4100660"/>
            <a:ext cx="3742801" cy="1433920"/>
          </a:xfrm>
        </p:spPr>
        <p:txBody>
          <a:bodyPr>
            <a:normAutofit/>
          </a:bodyPr>
          <a:lstStyle/>
          <a:p>
            <a:r>
              <a:rPr lang="fi-FI" sz="1400" dirty="0"/>
              <a:t> By:</a:t>
            </a:r>
          </a:p>
          <a:p>
            <a:r>
              <a:rPr lang="fi-FI" sz="1800" dirty="0"/>
              <a:t>Mohana Rupa Kalluri</a:t>
            </a:r>
            <a:endParaRPr lang="en-IN" sz="1800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A83A6546-3F85-C0E6-A913-E4E1CA75421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Online Employment Recruitment System</a:t>
            </a:r>
          </a:p>
        </p:txBody>
      </p:sp>
    </p:spTree>
    <p:extLst>
      <p:ext uri="{BB962C8B-B14F-4D97-AF65-F5344CB8AC3E}">
        <p14:creationId xmlns:p14="http://schemas.microsoft.com/office/powerpoint/2010/main" val="29953313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C6E47BF-A6AC-1D4D-F818-4B3177F1D861}"/>
              </a:ext>
            </a:extLst>
          </p:cNvPr>
          <p:cNvSpPr txBox="1"/>
          <p:nvPr/>
        </p:nvSpPr>
        <p:spPr>
          <a:xfrm>
            <a:off x="810227" y="920621"/>
            <a:ext cx="10185722" cy="42780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/>
              <a:t>Companies Collection:</a:t>
            </a:r>
          </a:p>
          <a:p>
            <a:endParaRPr lang="en-US" sz="3200" dirty="0"/>
          </a:p>
          <a:p>
            <a:pPr marL="0" indent="0">
              <a:buNone/>
            </a:pPr>
            <a:r>
              <a:rPr lang="en-US" sz="3200" dirty="0"/>
              <a:t>Fields: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914400" lvl="1" indent="-45720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400" dirty="0" err="1"/>
              <a:t>CompanyId</a:t>
            </a:r>
            <a:r>
              <a:rPr lang="en-US" sz="2400" dirty="0"/>
              <a:t>: Unique identifier for each company.</a:t>
            </a:r>
          </a:p>
          <a:p>
            <a:pPr marL="914400" lvl="1" indent="-45720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400" dirty="0"/>
              <a:t>Name: Name of the company.</a:t>
            </a:r>
          </a:p>
          <a:p>
            <a:pPr marL="914400" lvl="1" indent="-45720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400" dirty="0"/>
              <a:t>Description: Brief description of the company.</a:t>
            </a:r>
          </a:p>
          <a:p>
            <a:pPr marL="914400" lvl="1" indent="-45720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400" dirty="0"/>
              <a:t>Location: Company location.</a:t>
            </a:r>
          </a:p>
          <a:p>
            <a:pPr marL="914400" lvl="1" indent="-45720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400" dirty="0"/>
              <a:t>Website: Company website URL.</a:t>
            </a:r>
          </a:p>
          <a:p>
            <a:pPr marL="914400" lvl="1" indent="-45720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400" dirty="0"/>
              <a:t>Recruiters: Array of references to recruiters associated with the company</a:t>
            </a:r>
            <a:r>
              <a:rPr lang="en-US" sz="2800" dirty="0"/>
              <a:t>.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30703438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A05BE3-9032-2056-4D6C-20776665E9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848EF36-9ED2-8970-5C02-015BE5CBDCA3}"/>
              </a:ext>
            </a:extLst>
          </p:cNvPr>
          <p:cNvSpPr txBox="1"/>
          <p:nvPr/>
        </p:nvSpPr>
        <p:spPr>
          <a:xfrm>
            <a:off x="794795" y="935465"/>
            <a:ext cx="10185722" cy="42780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/>
              <a:t>Jobs Collection:</a:t>
            </a:r>
          </a:p>
          <a:p>
            <a:endParaRPr lang="en-US" sz="3200" dirty="0"/>
          </a:p>
          <a:p>
            <a:pPr marL="0" indent="0">
              <a:buNone/>
            </a:pPr>
            <a:r>
              <a:rPr lang="en-US" sz="3200" dirty="0"/>
              <a:t>Fields: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914400" lvl="1" indent="-45720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400" dirty="0" err="1"/>
              <a:t>jobId</a:t>
            </a:r>
            <a:r>
              <a:rPr lang="en-US" sz="2400" dirty="0"/>
              <a:t>: Unique identifier for each job posting.</a:t>
            </a:r>
          </a:p>
          <a:p>
            <a:pPr marL="914400" lvl="1" indent="-45720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400" dirty="0"/>
              <a:t>title: Job title.</a:t>
            </a:r>
          </a:p>
          <a:p>
            <a:pPr marL="914400" lvl="1" indent="-45720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400" dirty="0"/>
              <a:t>description: Detailed job description.</a:t>
            </a:r>
          </a:p>
          <a:p>
            <a:pPr marL="914400" lvl="1" indent="-45720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400" dirty="0"/>
              <a:t>requirements: List of required skills and qualifications.</a:t>
            </a:r>
          </a:p>
          <a:p>
            <a:pPr marL="914400" lvl="1" indent="-45720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400" dirty="0"/>
              <a:t>type: Job type (full-time, part-time).</a:t>
            </a:r>
          </a:p>
          <a:p>
            <a:pPr marL="914400" lvl="1" indent="-45720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400" dirty="0" err="1"/>
              <a:t>postedBy</a:t>
            </a:r>
            <a:r>
              <a:rPr lang="en-US" sz="2400" dirty="0"/>
              <a:t>: Reference to the recruiter who posted the job</a:t>
            </a:r>
            <a:r>
              <a:rPr lang="en-US" sz="2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656238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79519C-4973-59E3-924D-732EA41B83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A870A49-8D36-32C4-E08E-A80D28389F53}"/>
              </a:ext>
            </a:extLst>
          </p:cNvPr>
          <p:cNvSpPr txBox="1"/>
          <p:nvPr/>
        </p:nvSpPr>
        <p:spPr>
          <a:xfrm>
            <a:off x="829519" y="970189"/>
            <a:ext cx="10185722" cy="42780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/>
              <a:t>Applications Collection:</a:t>
            </a:r>
          </a:p>
          <a:p>
            <a:endParaRPr lang="en-US" sz="3200" dirty="0"/>
          </a:p>
          <a:p>
            <a:pPr marL="0" indent="0">
              <a:buNone/>
            </a:pPr>
            <a:r>
              <a:rPr lang="en-US" sz="3200" dirty="0"/>
              <a:t>Fields:</a:t>
            </a:r>
          </a:p>
          <a:p>
            <a:pPr marL="0" indent="0">
              <a:buNone/>
            </a:pPr>
            <a:endParaRPr lang="en-US" sz="3200" dirty="0"/>
          </a:p>
          <a:p>
            <a:pPr marL="914400" lvl="1" indent="-45720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400" dirty="0" err="1"/>
              <a:t>ApplicationId</a:t>
            </a:r>
            <a:r>
              <a:rPr lang="en-US" sz="2400" dirty="0"/>
              <a:t>: Unique identifier for each application.</a:t>
            </a:r>
          </a:p>
          <a:p>
            <a:pPr marL="914400" lvl="1" indent="-45720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400" dirty="0" err="1"/>
              <a:t>JobId</a:t>
            </a:r>
            <a:r>
              <a:rPr lang="en-US" sz="2400" dirty="0"/>
              <a:t>: Reference to the job being applied for.</a:t>
            </a:r>
          </a:p>
          <a:p>
            <a:pPr marL="914400" lvl="1" indent="-45720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400" dirty="0" err="1"/>
              <a:t>SeekerId</a:t>
            </a:r>
            <a:r>
              <a:rPr lang="en-US" sz="2400" dirty="0"/>
              <a:t>: Reference to the job seeker applying.</a:t>
            </a:r>
          </a:p>
          <a:p>
            <a:pPr marL="914400" lvl="1" indent="-45720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400" dirty="0"/>
              <a:t>Resume: Link to the uploaded resume.</a:t>
            </a:r>
          </a:p>
          <a:p>
            <a:pPr marL="914400" lvl="1" indent="-45720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400" dirty="0" err="1"/>
              <a:t>CoverLetter</a:t>
            </a:r>
            <a:r>
              <a:rPr lang="en-US" sz="2400" dirty="0"/>
              <a:t>: Link to the uploaded cover letter.</a:t>
            </a:r>
          </a:p>
          <a:p>
            <a:pPr marL="914400" lvl="1" indent="-45720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400" dirty="0"/>
              <a:t>Status: Application status (pending, accepted, rejected).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4090278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BC200B-591D-0F8A-31AE-4F6871A8BA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6A1C618-72C1-8F9A-53CB-735E088F0734}"/>
              </a:ext>
            </a:extLst>
          </p:cNvPr>
          <p:cNvSpPr txBox="1"/>
          <p:nvPr/>
        </p:nvSpPr>
        <p:spPr>
          <a:xfrm>
            <a:off x="679048" y="900741"/>
            <a:ext cx="10185722" cy="3908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/>
              <a:t>Interviews Collection:</a:t>
            </a:r>
          </a:p>
          <a:p>
            <a:endParaRPr lang="en-US" sz="3200" dirty="0"/>
          </a:p>
          <a:p>
            <a:pPr marL="0" indent="0">
              <a:buNone/>
            </a:pPr>
            <a:r>
              <a:rPr lang="en-US" sz="3200" dirty="0"/>
              <a:t>Fields:</a:t>
            </a:r>
          </a:p>
          <a:p>
            <a:pPr marL="0" indent="0">
              <a:buNone/>
            </a:pPr>
            <a:endParaRPr lang="en-US" sz="3200" dirty="0"/>
          </a:p>
          <a:p>
            <a:pPr marL="914400" lvl="1" indent="-45720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400" dirty="0" err="1"/>
              <a:t>InterviewId</a:t>
            </a:r>
            <a:r>
              <a:rPr lang="en-US" sz="2400" dirty="0"/>
              <a:t>: Unique identifier for each interview.</a:t>
            </a:r>
          </a:p>
          <a:p>
            <a:pPr marL="914400" lvl="1" indent="-45720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400" dirty="0" err="1"/>
              <a:t>ApplicationId</a:t>
            </a:r>
            <a:r>
              <a:rPr lang="en-US" sz="2400" dirty="0"/>
              <a:t>: Reference to the application for which the interview is scheduled.</a:t>
            </a:r>
          </a:p>
          <a:p>
            <a:pPr marL="914400" lvl="1" indent="-45720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400" dirty="0" err="1"/>
              <a:t>ScheduledTime</a:t>
            </a:r>
            <a:r>
              <a:rPr lang="en-US" sz="2400" dirty="0"/>
              <a:t>: Date and time of the interview.</a:t>
            </a:r>
          </a:p>
          <a:p>
            <a:pPr marL="914400" lvl="1" indent="-45720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400" dirty="0"/>
              <a:t>Status: Interview status (scheduled, completed, rescheduled).</a:t>
            </a:r>
          </a:p>
        </p:txBody>
      </p:sp>
    </p:spTree>
    <p:extLst>
      <p:ext uri="{BB962C8B-B14F-4D97-AF65-F5344CB8AC3E}">
        <p14:creationId xmlns:p14="http://schemas.microsoft.com/office/powerpoint/2010/main" val="34098547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C1887F-71BA-BFEC-3347-4474A1B8E2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FCDB456-DCA3-6283-E420-5C670BC0B44E}"/>
              </a:ext>
            </a:extLst>
          </p:cNvPr>
          <p:cNvSpPr txBox="1"/>
          <p:nvPr/>
        </p:nvSpPr>
        <p:spPr>
          <a:xfrm>
            <a:off x="829519" y="970189"/>
            <a:ext cx="10185722" cy="33547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/>
              <a:t>Skills Collection:</a:t>
            </a:r>
          </a:p>
          <a:p>
            <a:endParaRPr lang="en-US" sz="3200" dirty="0"/>
          </a:p>
          <a:p>
            <a:pPr marL="0" indent="0">
              <a:buNone/>
            </a:pPr>
            <a:r>
              <a:rPr lang="en-US" sz="3200" dirty="0"/>
              <a:t>Fields:</a:t>
            </a:r>
          </a:p>
          <a:p>
            <a:pPr marL="0" indent="0">
              <a:buNone/>
            </a:pPr>
            <a:endParaRPr lang="en-US" sz="3200" dirty="0"/>
          </a:p>
          <a:p>
            <a:pPr marL="914400" lvl="1" indent="-45720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800" dirty="0" err="1"/>
              <a:t>SkillId</a:t>
            </a:r>
            <a:r>
              <a:rPr lang="en-US" sz="2800" dirty="0"/>
              <a:t>: Unique identifier for each skill.</a:t>
            </a:r>
          </a:p>
          <a:p>
            <a:pPr marL="914400" lvl="1" indent="-45720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800" dirty="0" err="1"/>
              <a:t>SkillName</a:t>
            </a:r>
            <a:r>
              <a:rPr lang="en-US" sz="2800" dirty="0"/>
              <a:t>: Name of the skill.</a:t>
            </a:r>
          </a:p>
          <a:p>
            <a:pPr marL="914400" lvl="1" indent="-45720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800" dirty="0" err="1"/>
              <a:t>AddedBy</a:t>
            </a:r>
            <a:r>
              <a:rPr lang="en-US" sz="2800" dirty="0"/>
              <a:t>: Reference to the admin who added the skill.</a:t>
            </a:r>
          </a:p>
        </p:txBody>
      </p:sp>
    </p:spTree>
    <p:extLst>
      <p:ext uri="{BB962C8B-B14F-4D97-AF65-F5344CB8AC3E}">
        <p14:creationId xmlns:p14="http://schemas.microsoft.com/office/powerpoint/2010/main" val="41983708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C24463D-06FD-168F-9F10-C5B128DEFBC3}"/>
              </a:ext>
            </a:extLst>
          </p:cNvPr>
          <p:cNvSpPr txBox="1"/>
          <p:nvPr/>
        </p:nvSpPr>
        <p:spPr>
          <a:xfrm>
            <a:off x="678730" y="593888"/>
            <a:ext cx="48453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/>
              <a:t>Database Diagram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CA2A16-98DA-EE76-88A5-391F2D0F92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8904" y="1303599"/>
            <a:ext cx="7461022" cy="4672434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981659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231CC36-D8A3-E044-E05A-C1C9B11104AC}"/>
              </a:ext>
            </a:extLst>
          </p:cNvPr>
          <p:cNvSpPr txBox="1"/>
          <p:nvPr/>
        </p:nvSpPr>
        <p:spPr>
          <a:xfrm>
            <a:off x="784860" y="684014"/>
            <a:ext cx="744474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dirty="0"/>
              <a:t>Schema Design (MongoDB Collections)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E4CD9F8-8641-D8EF-5E73-CE349E1D6C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0139" y="1377554"/>
            <a:ext cx="8791721" cy="4683881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537070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F53B334-A37D-A6DC-879E-14ECBF4A4F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5726" y="1443059"/>
            <a:ext cx="9365649" cy="4165889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649738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120CEFA-8D7C-B9A4-C802-388C4C0B85BE}"/>
              </a:ext>
            </a:extLst>
          </p:cNvPr>
          <p:cNvSpPr txBox="1"/>
          <p:nvPr/>
        </p:nvSpPr>
        <p:spPr>
          <a:xfrm>
            <a:off x="612742" y="562954"/>
            <a:ext cx="72115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kern="1200" dirty="0">
                <a:ln>
                  <a:noFill/>
                </a:ln>
                <a:solidFill>
                  <a:srgbClr val="262626"/>
                </a:solidFill>
                <a:effectLst/>
                <a:latin typeface="Garamond" panose="02020404030301010803" pitchFamily="18" charset="0"/>
                <a:ea typeface="+mj-ea"/>
                <a:cs typeface="+mj-cs"/>
              </a:rPr>
              <a:t>Database Collections:</a:t>
            </a:r>
            <a:endParaRPr lang="en-IN" sz="3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CD44DA-0269-C21E-63F4-EC86FA403A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930" y="1322406"/>
            <a:ext cx="9920140" cy="454106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303746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2249F-479F-6F27-8CBC-4FA24948EB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2658" y="681720"/>
            <a:ext cx="9601196" cy="1303867"/>
          </a:xfrm>
        </p:spPr>
        <p:txBody>
          <a:bodyPr>
            <a:normAutofit fontScale="90000"/>
          </a:bodyPr>
          <a:lstStyle/>
          <a:p>
            <a:r>
              <a:rPr lang="en-IN" dirty="0"/>
              <a:t>Web Pages </a:t>
            </a:r>
            <a:br>
              <a:rPr lang="en-IN" dirty="0"/>
            </a:br>
            <a:r>
              <a:rPr lang="en-IN" dirty="0"/>
              <a:t>	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756303-D243-02F2-F48D-2F5F69C986A5}"/>
              </a:ext>
            </a:extLst>
          </p:cNvPr>
          <p:cNvSpPr txBox="1"/>
          <p:nvPr/>
        </p:nvSpPr>
        <p:spPr>
          <a:xfrm>
            <a:off x="718091" y="1462367"/>
            <a:ext cx="38180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/>
              <a:t>Home page 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598574-0142-CC46-6193-E550959DDB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6085" y="2118483"/>
            <a:ext cx="9719009" cy="3788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5113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8333C9-26C4-7FEF-D4E1-EFB7216BBB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2185" y="1133366"/>
            <a:ext cx="4800598" cy="1303867"/>
          </a:xfrm>
        </p:spPr>
        <p:txBody>
          <a:bodyPr/>
          <a:lstStyle/>
          <a:p>
            <a:r>
              <a:rPr lang="en-GB" sz="4400" dirty="0"/>
              <a:t>Project Description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D59195-8D59-E405-ABD0-3A19174781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2858066"/>
            <a:ext cx="9601196" cy="307139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	The Online Recruitment System is a web-based application designed to streamline the hiring process by connecting job seekers with recruiters and administrators. The system features four distinct user modules: Admin, Recruiter, Job Seeker, and Company, each equipped with specific functionalities to facilitate efficient recruitment.</a:t>
            </a:r>
          </a:p>
        </p:txBody>
      </p:sp>
    </p:spTree>
    <p:extLst>
      <p:ext uri="{BB962C8B-B14F-4D97-AF65-F5344CB8AC3E}">
        <p14:creationId xmlns:p14="http://schemas.microsoft.com/office/powerpoint/2010/main" val="30673961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387F42-0DF4-DAFC-DAFC-829EA0A2EC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C4EBF-499B-B2A8-70B8-E115A0D17C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92945" y="424669"/>
            <a:ext cx="5201650" cy="1303867"/>
          </a:xfrm>
        </p:spPr>
        <p:txBody>
          <a:bodyPr>
            <a:normAutofit/>
          </a:bodyPr>
          <a:lstStyle/>
          <a:p>
            <a:r>
              <a:rPr lang="en-IN" sz="3200" dirty="0"/>
              <a:t>Admin Login Page :</a:t>
            </a:r>
          </a:p>
        </p:txBody>
      </p:sp>
      <p:pic>
        <p:nvPicPr>
          <p:cNvPr id="4" name="Google Shape;198;p25">
            <a:extLst>
              <a:ext uri="{FF2B5EF4-FFF2-40B4-BE49-F238E27FC236}">
                <a16:creationId xmlns:a16="http://schemas.microsoft.com/office/drawing/2014/main" id="{FD8020A0-C95E-2324-372E-3A2160281379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53647" y="1728536"/>
            <a:ext cx="9684706" cy="4316666"/>
          </a:xfrm>
          <a:prstGeom prst="rect">
            <a:avLst/>
          </a:prstGeom>
          <a:noFill/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14512041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8C5D91-547A-9B65-6A50-F352AC8FAC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A7C9C5-8567-185D-59B9-047DFCA2A9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24669"/>
            <a:ext cx="5201650" cy="1303867"/>
          </a:xfrm>
        </p:spPr>
        <p:txBody>
          <a:bodyPr>
            <a:normAutofit/>
          </a:bodyPr>
          <a:lstStyle/>
          <a:p>
            <a:r>
              <a:rPr lang="en-IN" sz="3200" dirty="0"/>
              <a:t>Company Login Page :</a:t>
            </a:r>
          </a:p>
        </p:txBody>
      </p:sp>
      <p:pic>
        <p:nvPicPr>
          <p:cNvPr id="3" name="Google Shape;205;p26">
            <a:extLst>
              <a:ext uri="{FF2B5EF4-FFF2-40B4-BE49-F238E27FC236}">
                <a16:creationId xmlns:a16="http://schemas.microsoft.com/office/drawing/2014/main" id="{26E86C7A-70EA-2496-E3FC-5C27647EBB97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393145" y="1728536"/>
            <a:ext cx="9900498" cy="4319017"/>
          </a:xfrm>
          <a:prstGeom prst="rect">
            <a:avLst/>
          </a:prstGeom>
          <a:noFill/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29005265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FCA6D3-F9C1-8060-E39F-975992F1A2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45C0C8-5195-C0EE-AFCA-F63B85176B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86036" y="334655"/>
            <a:ext cx="6304547" cy="1303867"/>
          </a:xfrm>
        </p:spPr>
        <p:txBody>
          <a:bodyPr>
            <a:normAutofit/>
          </a:bodyPr>
          <a:lstStyle/>
          <a:p>
            <a:r>
              <a:rPr lang="en-IN" sz="3200" dirty="0"/>
              <a:t>Company Registration Page :</a:t>
            </a:r>
          </a:p>
        </p:txBody>
      </p:sp>
      <p:pic>
        <p:nvPicPr>
          <p:cNvPr id="3" name="Google Shape;212;p27">
            <a:extLst>
              <a:ext uri="{FF2B5EF4-FFF2-40B4-BE49-F238E27FC236}">
                <a16:creationId xmlns:a16="http://schemas.microsoft.com/office/drawing/2014/main" id="{DFD3D2E0-6C74-3A24-19A7-82B57DE5FF3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71719" y="1728536"/>
            <a:ext cx="10093585" cy="4142875"/>
          </a:xfrm>
          <a:prstGeom prst="rect">
            <a:avLst/>
          </a:prstGeom>
          <a:noFill/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9194777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F6A1E9-E974-8180-A74F-D08C4156CB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54C060-39BC-8FB7-69F8-F44647BB4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71731" y="366739"/>
            <a:ext cx="9512968" cy="1303867"/>
          </a:xfrm>
        </p:spPr>
        <p:txBody>
          <a:bodyPr>
            <a:normAutofit/>
          </a:bodyPr>
          <a:lstStyle/>
          <a:p>
            <a:r>
              <a:rPr lang="en-IN" sz="3200" dirty="0"/>
              <a:t>Admin View / Verify Companies Page:</a:t>
            </a:r>
          </a:p>
        </p:txBody>
      </p:sp>
      <p:pic>
        <p:nvPicPr>
          <p:cNvPr id="3" name="Google Shape;219;p28">
            <a:extLst>
              <a:ext uri="{FF2B5EF4-FFF2-40B4-BE49-F238E27FC236}">
                <a16:creationId xmlns:a16="http://schemas.microsoft.com/office/drawing/2014/main" id="{B8DC564C-A8CF-2530-4566-ED0C3C143154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60119" y="1562859"/>
            <a:ext cx="9648513" cy="4276468"/>
          </a:xfrm>
          <a:prstGeom prst="rect">
            <a:avLst/>
          </a:prstGeom>
          <a:noFill/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38824649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8A1FD1-FA01-5754-ED57-9F5CB0AE2F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0B8A7-F340-F618-5564-B46F3C598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43773" y="398824"/>
            <a:ext cx="5201650" cy="1303867"/>
          </a:xfrm>
        </p:spPr>
        <p:txBody>
          <a:bodyPr>
            <a:normAutofit/>
          </a:bodyPr>
          <a:lstStyle/>
          <a:p>
            <a:r>
              <a:rPr lang="en-IN" sz="3200" dirty="0"/>
              <a:t>Add Job Post Page :</a:t>
            </a:r>
          </a:p>
        </p:txBody>
      </p:sp>
      <p:pic>
        <p:nvPicPr>
          <p:cNvPr id="3" name="Google Shape;226;p29">
            <a:extLst>
              <a:ext uri="{FF2B5EF4-FFF2-40B4-BE49-F238E27FC236}">
                <a16:creationId xmlns:a16="http://schemas.microsoft.com/office/drawing/2014/main" id="{C5370AB1-31D2-5013-4957-12CB7F87629E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89254" y="1607393"/>
            <a:ext cx="10236472" cy="4199849"/>
          </a:xfrm>
          <a:prstGeom prst="rect">
            <a:avLst/>
          </a:prstGeom>
          <a:noFill/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6656861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3CCD82-0130-7741-D2D7-76C364A979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558022-E596-0992-3992-710D62251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49505" y="270488"/>
            <a:ext cx="5201650" cy="1303867"/>
          </a:xfrm>
        </p:spPr>
        <p:txBody>
          <a:bodyPr>
            <a:normAutofit/>
          </a:bodyPr>
          <a:lstStyle/>
          <a:p>
            <a:r>
              <a:rPr lang="en-IN" sz="3200" dirty="0"/>
              <a:t>View Job Post Page :</a:t>
            </a:r>
          </a:p>
        </p:txBody>
      </p:sp>
      <p:pic>
        <p:nvPicPr>
          <p:cNvPr id="3" name="Google Shape;233;p30">
            <a:extLst>
              <a:ext uri="{FF2B5EF4-FFF2-40B4-BE49-F238E27FC236}">
                <a16:creationId xmlns:a16="http://schemas.microsoft.com/office/drawing/2014/main" id="{D142100E-4F85-371F-8B8E-BA990912CC51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74431" y="1571421"/>
            <a:ext cx="9974832" cy="4364157"/>
          </a:xfrm>
          <a:prstGeom prst="rect">
            <a:avLst/>
          </a:prstGeom>
          <a:noFill/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41236734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520C93-38C9-FEDE-5F41-BEC75E0AE7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AE5E9-8696-1C28-B4A2-BC783893CC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92945" y="302571"/>
            <a:ext cx="6272463" cy="1303867"/>
          </a:xfrm>
        </p:spPr>
        <p:txBody>
          <a:bodyPr>
            <a:normAutofit/>
          </a:bodyPr>
          <a:lstStyle/>
          <a:p>
            <a:r>
              <a:rPr lang="en-IN" sz="3200" dirty="0"/>
              <a:t>Recruiter Registration Page :</a:t>
            </a:r>
          </a:p>
        </p:txBody>
      </p:sp>
      <p:pic>
        <p:nvPicPr>
          <p:cNvPr id="6" name="Google Shape;240;p31">
            <a:extLst>
              <a:ext uri="{FF2B5EF4-FFF2-40B4-BE49-F238E27FC236}">
                <a16:creationId xmlns:a16="http://schemas.microsoft.com/office/drawing/2014/main" id="{D2AC85D6-E3A4-0B40-2E85-988FC2581640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55574" y="1551252"/>
            <a:ext cx="9680851" cy="4352243"/>
          </a:xfrm>
          <a:prstGeom prst="rect">
            <a:avLst/>
          </a:prstGeom>
          <a:noFill/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10449343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172A6A-7CCA-19C8-9310-29EAF06724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9ED95-3DB2-F49B-9F88-7248F62127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39827"/>
            <a:ext cx="5201650" cy="1303867"/>
          </a:xfrm>
        </p:spPr>
        <p:txBody>
          <a:bodyPr>
            <a:normAutofit/>
          </a:bodyPr>
          <a:lstStyle/>
          <a:p>
            <a:r>
              <a:rPr lang="en-IN" sz="3200" dirty="0"/>
              <a:t>Recruiter Login Page :</a:t>
            </a:r>
          </a:p>
        </p:txBody>
      </p:sp>
      <p:pic>
        <p:nvPicPr>
          <p:cNvPr id="3" name="Google Shape;247;p32">
            <a:extLst>
              <a:ext uri="{FF2B5EF4-FFF2-40B4-BE49-F238E27FC236}">
                <a16:creationId xmlns:a16="http://schemas.microsoft.com/office/drawing/2014/main" id="{6238A92E-7105-AD0A-A38D-C0F2BCBE4CBC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45968" y="1728536"/>
            <a:ext cx="9900064" cy="4239127"/>
          </a:xfrm>
          <a:prstGeom prst="rect">
            <a:avLst/>
          </a:prstGeom>
          <a:noFill/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2245454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FE0301-B650-5BF1-B1B3-2A3A7618FF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4322D-1722-1F99-1CA4-3CF39A4FEA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14867"/>
            <a:ext cx="5727031" cy="1303867"/>
          </a:xfrm>
        </p:spPr>
        <p:txBody>
          <a:bodyPr>
            <a:normAutofit/>
          </a:bodyPr>
          <a:lstStyle/>
          <a:p>
            <a:r>
              <a:rPr lang="en-IN" sz="3200" dirty="0"/>
              <a:t>Seeker Registration Page :</a:t>
            </a:r>
          </a:p>
        </p:txBody>
      </p:sp>
      <p:pic>
        <p:nvPicPr>
          <p:cNvPr id="3" name="Google Shape;254;p33">
            <a:extLst>
              <a:ext uri="{FF2B5EF4-FFF2-40B4-BE49-F238E27FC236}">
                <a16:creationId xmlns:a16="http://schemas.microsoft.com/office/drawing/2014/main" id="{7AB1D20F-3FC4-3745-7256-960DD42E94D2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19200" y="1728536"/>
            <a:ext cx="9801725" cy="4062663"/>
          </a:xfrm>
          <a:prstGeom prst="rect">
            <a:avLst/>
          </a:prstGeom>
          <a:noFill/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37709770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54D538-4E98-5FEE-06D4-EDA8C5440B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627DF5-DB9A-E0C6-E60D-1130C79143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96639" y="350699"/>
            <a:ext cx="5201650" cy="1303867"/>
          </a:xfrm>
        </p:spPr>
        <p:txBody>
          <a:bodyPr>
            <a:normAutofit/>
          </a:bodyPr>
          <a:lstStyle/>
          <a:p>
            <a:r>
              <a:rPr lang="en-IN" sz="3200" dirty="0"/>
              <a:t>Seeker Login Page :</a:t>
            </a:r>
          </a:p>
        </p:txBody>
      </p:sp>
      <p:pic>
        <p:nvPicPr>
          <p:cNvPr id="3" name="Google Shape;261;p34">
            <a:extLst>
              <a:ext uri="{FF2B5EF4-FFF2-40B4-BE49-F238E27FC236}">
                <a16:creationId xmlns:a16="http://schemas.microsoft.com/office/drawing/2014/main" id="{EF7DC70C-1F3B-11C1-A53C-6CCB99617AE8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377474" y="1728536"/>
            <a:ext cx="9723663" cy="4126831"/>
          </a:xfrm>
          <a:prstGeom prst="rect">
            <a:avLst/>
          </a:prstGeom>
          <a:noFill/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37955840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96F60A3-5762-E702-9EF4-41DEF755C064}"/>
              </a:ext>
            </a:extLst>
          </p:cNvPr>
          <p:cNvSpPr txBox="1">
            <a:spLocks/>
          </p:cNvSpPr>
          <p:nvPr/>
        </p:nvSpPr>
        <p:spPr>
          <a:xfrm>
            <a:off x="1063906" y="1224017"/>
            <a:ext cx="10209835" cy="4933185"/>
          </a:xfrm>
          <a:prstGeom prst="rect">
            <a:avLst/>
          </a:prstGeom>
        </p:spPr>
        <p:txBody>
          <a:bodyPr>
            <a:normAutofit fontScale="70000" lnSpcReduction="2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endParaRPr lang="en-US" sz="22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600" b="1" dirty="0"/>
              <a:t>NoSQL Structure: </a:t>
            </a:r>
            <a:r>
              <a:rPr lang="en-US" sz="2600" dirty="0"/>
              <a:t>Uses MongoDB Atlas with collections instead of tables.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600" b="1" dirty="0"/>
              <a:t>Role-Based Access: </a:t>
            </a:r>
            <a:r>
              <a:rPr lang="en-US" sz="2600" dirty="0"/>
              <a:t>Clear separation between Admin, Recruiter, and Job Seeker roles.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600" b="1" dirty="0"/>
              <a:t>Cloud Deployment: </a:t>
            </a:r>
            <a:r>
              <a:rPr lang="en-US" sz="2600" dirty="0"/>
              <a:t>Collections optimized for Render and MongoDB Atlas integration.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600" b="1" dirty="0"/>
              <a:t>CRUD Operations: </a:t>
            </a:r>
            <a:r>
              <a:rPr lang="en-US" sz="2600" dirty="0"/>
              <a:t>All collections support Create, Read, Update, Delete functions.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600" b="1" dirty="0"/>
              <a:t>User Roles</a:t>
            </a:r>
            <a:r>
              <a:rPr lang="en-US" sz="2600" dirty="0"/>
              <a:t>: Supports multiple user roles including recruiters and job seekers, each with tailored functionalities.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600" b="1" dirty="0"/>
              <a:t>Job Postings</a:t>
            </a:r>
            <a:r>
              <a:rPr lang="en-US" sz="2600" dirty="0"/>
              <a:t>: Recruiters can create, view, and manage job postings.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600" b="1" dirty="0"/>
              <a:t>Job Applications</a:t>
            </a:r>
            <a:r>
              <a:rPr lang="en-US" sz="2600" dirty="0"/>
              <a:t>: Job seekers can apply to available positions, upload resumes, and track application statuses.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600" b="1" dirty="0"/>
              <a:t>Interview Scheduling</a:t>
            </a:r>
            <a:r>
              <a:rPr lang="en-US" sz="2600" dirty="0"/>
              <a:t>: Recruiters can schedule interviews, define interview rounds, and provide feedback.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600" b="1" dirty="0"/>
              <a:t>Application Tracking</a:t>
            </a:r>
            <a:r>
              <a:rPr lang="en-US" sz="2600" dirty="0"/>
              <a:t>: Both recruiters and job seekers can monitor the status of applications and interviews.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600" b="1" dirty="0"/>
              <a:t>Session Management</a:t>
            </a:r>
            <a:r>
              <a:rPr lang="en-US" sz="2600" dirty="0"/>
              <a:t>: Secure login and session handling for different user roles.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IN" sz="2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C63987-C732-1943-E436-1A87BC6A101C}"/>
              </a:ext>
            </a:extLst>
          </p:cNvPr>
          <p:cNvSpPr txBox="1"/>
          <p:nvPr/>
        </p:nvSpPr>
        <p:spPr>
          <a:xfrm>
            <a:off x="740004" y="700797"/>
            <a:ext cx="611799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3464" indent="-283464" algn="l" rtl="0" eaLnBrk="1" latinLnBrk="0" hangingPunct="1">
              <a:spcBef>
                <a:spcPts val="408"/>
              </a:spcBef>
              <a:spcAft>
                <a:spcPts val="600"/>
              </a:spcAft>
            </a:pPr>
            <a:r>
              <a:rPr lang="en-US" sz="2800" b="1" kern="1200" dirty="0">
                <a:solidFill>
                  <a:srgbClr val="262626"/>
                </a:solidFill>
                <a:effectLst/>
                <a:latin typeface="+mj-lt"/>
                <a:ea typeface="+mn-ea"/>
                <a:cs typeface="+mn-cs"/>
              </a:rPr>
              <a:t>Key Features</a:t>
            </a:r>
            <a:endParaRPr lang="en-IN" sz="2800" b="1" dirty="0">
              <a:effectLst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039820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EBC25E-06EE-1C9C-DBEE-DAC5DFADCA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5A5BF-5EEA-3487-5749-77910D71F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84071" y="330401"/>
            <a:ext cx="6015789" cy="1303867"/>
          </a:xfrm>
        </p:spPr>
        <p:txBody>
          <a:bodyPr>
            <a:normAutofit/>
          </a:bodyPr>
          <a:lstStyle/>
          <a:p>
            <a:r>
              <a:rPr lang="en-IN" sz="3200" dirty="0"/>
              <a:t>View Seeker Profile Page :</a:t>
            </a:r>
          </a:p>
        </p:txBody>
      </p:sp>
      <p:pic>
        <p:nvPicPr>
          <p:cNvPr id="3" name="Google Shape;268;p35">
            <a:extLst>
              <a:ext uri="{FF2B5EF4-FFF2-40B4-BE49-F238E27FC236}">
                <a16:creationId xmlns:a16="http://schemas.microsoft.com/office/drawing/2014/main" id="{5A0CE157-D530-9144-45F6-8984EC960A37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374839" y="1728536"/>
            <a:ext cx="9442322" cy="4327391"/>
          </a:xfrm>
          <a:prstGeom prst="rect">
            <a:avLst/>
          </a:prstGeom>
          <a:noFill/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1495295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B4AAA0-F6E6-4D57-291B-8C1BBA2212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BB9CCA-0B7A-2970-9DE1-EB6C739F3F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47468" y="374783"/>
            <a:ext cx="6801852" cy="1303867"/>
          </a:xfrm>
        </p:spPr>
        <p:txBody>
          <a:bodyPr>
            <a:normAutofit/>
          </a:bodyPr>
          <a:lstStyle/>
          <a:p>
            <a:r>
              <a:rPr lang="en-IN" sz="3200" dirty="0"/>
              <a:t>Seeker View Job Posts Page :</a:t>
            </a:r>
          </a:p>
        </p:txBody>
      </p:sp>
      <p:pic>
        <p:nvPicPr>
          <p:cNvPr id="3" name="Google Shape;275;p36">
            <a:extLst>
              <a:ext uri="{FF2B5EF4-FFF2-40B4-BE49-F238E27FC236}">
                <a16:creationId xmlns:a16="http://schemas.microsoft.com/office/drawing/2014/main" id="{477A3E05-0D96-3A06-86D7-25DAC151D751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09010" y="1556101"/>
            <a:ext cx="9892127" cy="4199006"/>
          </a:xfrm>
          <a:prstGeom prst="rect">
            <a:avLst/>
          </a:prstGeom>
          <a:noFill/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16589624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C7E5D4-79F9-5898-97D3-C3E00CF394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C496B5-0104-196F-9106-148AAA6F6C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90794" y="424668"/>
            <a:ext cx="6384757" cy="1303867"/>
          </a:xfrm>
        </p:spPr>
        <p:txBody>
          <a:bodyPr>
            <a:normAutofit/>
          </a:bodyPr>
          <a:lstStyle/>
          <a:p>
            <a:r>
              <a:rPr lang="en-IN" sz="3200" dirty="0"/>
              <a:t>View Job Application Page :</a:t>
            </a:r>
          </a:p>
        </p:txBody>
      </p:sp>
      <p:pic>
        <p:nvPicPr>
          <p:cNvPr id="3" name="Google Shape;282;p37">
            <a:extLst>
              <a:ext uri="{FF2B5EF4-FFF2-40B4-BE49-F238E27FC236}">
                <a16:creationId xmlns:a16="http://schemas.microsoft.com/office/drawing/2014/main" id="{387399E7-8AD3-9862-8FB4-EFC13993BE62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88679" y="1728535"/>
            <a:ext cx="9928500" cy="4174959"/>
          </a:xfrm>
          <a:prstGeom prst="rect">
            <a:avLst/>
          </a:prstGeom>
          <a:noFill/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8413098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7E12CC-91D0-A0B7-3E4C-97F79BE29E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BEE8E6-8088-55FE-8B4A-6E921738CF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42674" y="396388"/>
            <a:ext cx="8149389" cy="1303867"/>
          </a:xfrm>
        </p:spPr>
        <p:txBody>
          <a:bodyPr>
            <a:normAutofit/>
          </a:bodyPr>
          <a:lstStyle/>
          <a:p>
            <a:r>
              <a:rPr lang="en-IN" sz="3200" dirty="0"/>
              <a:t>Company View Job Candidates Page :</a:t>
            </a:r>
          </a:p>
        </p:txBody>
      </p:sp>
      <p:pic>
        <p:nvPicPr>
          <p:cNvPr id="3" name="Google Shape;289;p38">
            <a:extLst>
              <a:ext uri="{FF2B5EF4-FFF2-40B4-BE49-F238E27FC236}">
                <a16:creationId xmlns:a16="http://schemas.microsoft.com/office/drawing/2014/main" id="{7005C26B-F399-37BC-48D7-C20287E18F5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44452" y="1585486"/>
            <a:ext cx="9792516" cy="433405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38334744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83BE8A-0A02-B638-A72F-B1A05DB948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Deployment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BEA294-DF0B-F580-8C9B-E0DD282631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 The project is hosted on Render, allowing for easy access and scalability. The application can be accessed via the following link:</a:t>
            </a:r>
          </a:p>
          <a:p>
            <a:pPr marL="0" indent="0">
              <a:buNone/>
            </a:pPr>
            <a:r>
              <a:rPr lang="en-US" dirty="0"/>
              <a:t>			</a:t>
            </a:r>
            <a:r>
              <a:rPr lang="en-US" dirty="0">
                <a:hlinkClick r:id="rId2"/>
              </a:rPr>
              <a:t>https://emprecprocess.onrender.com</a:t>
            </a:r>
            <a:endParaRPr lang="en-US" dirty="0"/>
          </a:p>
          <a:p>
            <a:r>
              <a:rPr lang="en-US" dirty="0"/>
              <a:t>The source code is managed through Git, ensuring version control and collaboration.</a:t>
            </a:r>
          </a:p>
        </p:txBody>
      </p:sp>
    </p:spTree>
    <p:extLst>
      <p:ext uri="{BB962C8B-B14F-4D97-AF65-F5344CB8AC3E}">
        <p14:creationId xmlns:p14="http://schemas.microsoft.com/office/powerpoint/2010/main" val="7077271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ED2A673-C020-E939-2D15-2D75A079AE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965" y="444370"/>
            <a:ext cx="11410674" cy="5969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2245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54187E-B97F-308B-2277-7D60FEF98FFD}"/>
              </a:ext>
            </a:extLst>
          </p:cNvPr>
          <p:cNvSpPr txBox="1">
            <a:spLocks/>
          </p:cNvSpPr>
          <p:nvPr/>
        </p:nvSpPr>
        <p:spPr>
          <a:xfrm>
            <a:off x="1003169" y="1386002"/>
            <a:ext cx="9601196" cy="4697256"/>
          </a:xfrm>
          <a:prstGeom prst="rect">
            <a:avLst/>
          </a:prstGeom>
        </p:spPr>
        <p:txBody>
          <a:bodyPr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000" b="1" dirty="0">
                <a:solidFill>
                  <a:srgbClr val="111827"/>
                </a:solidFill>
              </a:rPr>
              <a:t>Admin Module:</a:t>
            </a:r>
            <a:endParaRPr lang="en-US" sz="1000" dirty="0">
              <a:solidFill>
                <a:srgbClr val="374151"/>
              </a:solidFill>
            </a:endParaRPr>
          </a:p>
          <a:p>
            <a:pPr lvl="1"/>
            <a:r>
              <a:rPr lang="en-US" sz="1000" dirty="0">
                <a:solidFill>
                  <a:srgbClr val="374151"/>
                </a:solidFill>
              </a:rPr>
              <a:t>The Admin manages the overall system, including monitoring job postings, vetting recruiters, and reviewing job seeker applications.</a:t>
            </a:r>
          </a:p>
          <a:p>
            <a:pPr lvl="1"/>
            <a:r>
              <a:rPr lang="en-US" sz="1000" dirty="0">
                <a:solidFill>
                  <a:srgbClr val="374151"/>
                </a:solidFill>
              </a:rPr>
              <a:t>Admins have default login credentials to access the system and can approve or reject recruiter registrations.</a:t>
            </a:r>
          </a:p>
          <a:p>
            <a:pPr lvl="1"/>
            <a:r>
              <a:rPr lang="en-US" sz="1000" dirty="0">
                <a:solidFill>
                  <a:srgbClr val="374151"/>
                </a:solidFill>
              </a:rPr>
              <a:t>They can also add new skills to the database, which are visible to both recruiters and job seekers.</a:t>
            </a:r>
          </a:p>
          <a:p>
            <a:pPr marL="0" indent="0">
              <a:buNone/>
            </a:pPr>
            <a:r>
              <a:rPr lang="en-US" sz="1000" b="1" dirty="0">
                <a:solidFill>
                  <a:srgbClr val="111827"/>
                </a:solidFill>
              </a:rPr>
              <a:t>Recruiter Module:</a:t>
            </a:r>
            <a:endParaRPr lang="en-US" sz="1000" dirty="0">
              <a:solidFill>
                <a:srgbClr val="374151"/>
              </a:solidFill>
            </a:endParaRPr>
          </a:p>
          <a:p>
            <a:pPr lvl="1"/>
            <a:r>
              <a:rPr lang="en-US" sz="1000" dirty="0">
                <a:solidFill>
                  <a:srgbClr val="374151"/>
                </a:solidFill>
              </a:rPr>
              <a:t>Recruiters can register on the platform by providing their details. After admin approval, they can log in and access the system.</a:t>
            </a:r>
          </a:p>
          <a:p>
            <a:pPr lvl="1"/>
            <a:r>
              <a:rPr lang="en-US" sz="1000" dirty="0">
                <a:solidFill>
                  <a:srgbClr val="374151"/>
                </a:solidFill>
              </a:rPr>
              <a:t>They have the ability to post job openings (full-time or part-time), manage applications, and schedule interviews with candidates.</a:t>
            </a:r>
          </a:p>
          <a:p>
            <a:pPr lvl="1"/>
            <a:r>
              <a:rPr lang="en-US" sz="1000" dirty="0">
                <a:solidFill>
                  <a:srgbClr val="374151"/>
                </a:solidFill>
              </a:rPr>
              <a:t>Recruiters can review job seeker profiles and decide whether to accept or reject applications based on qualifications.</a:t>
            </a:r>
          </a:p>
          <a:p>
            <a:pPr marL="0" indent="0">
              <a:buNone/>
            </a:pPr>
            <a:r>
              <a:rPr lang="en-US" sz="1000" b="1" dirty="0">
                <a:solidFill>
                  <a:srgbClr val="111827"/>
                </a:solidFill>
              </a:rPr>
              <a:t>Job Seeker Module:</a:t>
            </a:r>
            <a:endParaRPr lang="en-US" sz="1000" dirty="0">
              <a:solidFill>
                <a:srgbClr val="374151"/>
              </a:solidFill>
            </a:endParaRPr>
          </a:p>
          <a:p>
            <a:pPr lvl="1"/>
            <a:r>
              <a:rPr lang="en-US" sz="1000" dirty="0">
                <a:solidFill>
                  <a:srgbClr val="374151"/>
                </a:solidFill>
              </a:rPr>
              <a:t>Job seekers create accounts to maintain profiles that include resumes, skills, and educational backgrounds.</a:t>
            </a:r>
          </a:p>
          <a:p>
            <a:pPr lvl="1"/>
            <a:r>
              <a:rPr lang="en-US" sz="1000" dirty="0">
                <a:solidFill>
                  <a:srgbClr val="374151"/>
                </a:solidFill>
              </a:rPr>
              <a:t>They can search for job postings that match their qualifications and apply by submitting their resumes and cover letters.</a:t>
            </a:r>
          </a:p>
          <a:p>
            <a:pPr lvl="1"/>
            <a:r>
              <a:rPr lang="en-US" sz="1000" dirty="0">
                <a:solidFill>
                  <a:srgbClr val="374151"/>
                </a:solidFill>
              </a:rPr>
              <a:t>Once applications are submitted, job seekers can track their application status and view scheduled interviews</a:t>
            </a:r>
          </a:p>
          <a:p>
            <a:pPr marL="0" indent="0">
              <a:buNone/>
            </a:pPr>
            <a:r>
              <a:rPr lang="en-US" sz="1000" b="1" dirty="0">
                <a:solidFill>
                  <a:srgbClr val="111827"/>
                </a:solidFill>
              </a:rPr>
              <a:t>Company Module:</a:t>
            </a:r>
            <a:endParaRPr lang="en-US" sz="1000" dirty="0">
              <a:solidFill>
                <a:srgbClr val="374151"/>
              </a:solidFill>
            </a:endParaRPr>
          </a:p>
          <a:p>
            <a:pPr lvl="1"/>
            <a:r>
              <a:rPr lang="en-US" sz="1000" dirty="0">
                <a:solidFill>
                  <a:srgbClr val="374151"/>
                </a:solidFill>
              </a:rPr>
              <a:t>Companies can register on the platform to create a profile that includes information about their business, culture, and job offerings.</a:t>
            </a:r>
          </a:p>
          <a:p>
            <a:pPr lvl="1"/>
            <a:r>
              <a:rPr lang="en-US" sz="1000" dirty="0">
                <a:solidFill>
                  <a:srgbClr val="374151"/>
                </a:solidFill>
              </a:rPr>
              <a:t>Each company can have multiple recruiters associated with it, allowing them to post job openings and manage applications.</a:t>
            </a:r>
          </a:p>
          <a:p>
            <a:pPr lvl="1"/>
            <a:r>
              <a:rPr lang="en-US" sz="1000" dirty="0">
                <a:solidFill>
                  <a:srgbClr val="374151"/>
                </a:solidFill>
              </a:rPr>
              <a:t>Companies can also view the status of job postings and applications submitted by job seekers..</a:t>
            </a:r>
          </a:p>
          <a:p>
            <a:endParaRPr lang="en-IN" sz="10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810007-D78D-7603-6C5D-41048AF40356}"/>
              </a:ext>
            </a:extLst>
          </p:cNvPr>
          <p:cNvSpPr txBox="1">
            <a:spLocks/>
          </p:cNvSpPr>
          <p:nvPr/>
        </p:nvSpPr>
        <p:spPr>
          <a:xfrm>
            <a:off x="395926" y="576779"/>
            <a:ext cx="4033884" cy="1303867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/>
              <a:t>User Modules: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330443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79C0A1-54D2-B9DE-AAF7-D330BF227E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136358-78A5-FC5E-070F-40BC2F6461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5861" y="1010411"/>
            <a:ext cx="4800598" cy="1303867"/>
          </a:xfrm>
        </p:spPr>
        <p:txBody>
          <a:bodyPr>
            <a:normAutofit/>
          </a:bodyPr>
          <a:lstStyle/>
          <a:p>
            <a:r>
              <a:rPr lang="en-IN" i="0" dirty="0">
                <a:solidFill>
                  <a:srgbClr val="111827"/>
                </a:solidFill>
                <a:effectLst/>
              </a:rPr>
              <a:t>Process Flow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21DA3D-702C-D770-4579-78E2368B05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2280" y="2578232"/>
            <a:ext cx="9601196" cy="3615178"/>
          </a:xfrm>
        </p:spPr>
        <p:txBody>
          <a:bodyPr>
            <a:no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1800" b="1" i="0" dirty="0">
                <a:effectLst/>
              </a:rPr>
              <a:t>Registration &amp; Profile Setup: </a:t>
            </a:r>
            <a:r>
              <a:rPr lang="en-US" sz="1800" b="0" i="0" dirty="0">
                <a:effectLst/>
              </a:rPr>
              <a:t>Job seekers register and create comprehensive profiles showcasing skills and experience. Recruiters register, providing company details, and await admin approval to ensure platform integrity.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800" b="1" i="0" dirty="0">
                <a:effectLst/>
              </a:rPr>
              <a:t>System Administration: </a:t>
            </a:r>
            <a:r>
              <a:rPr lang="en-US" sz="1800" b="0" i="0" dirty="0">
                <a:effectLst/>
              </a:rPr>
              <a:t>Admins manage the platform, vetting recruiters to maintain quality and monitoring job postings to ensure relevance and compliance.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800" b="1" i="0" dirty="0">
                <a:effectLst/>
              </a:rPr>
              <a:t>Job Applications &amp; Review: </a:t>
            </a:r>
            <a:r>
              <a:rPr lang="en-US" sz="1800" b="0" i="0" dirty="0">
                <a:effectLst/>
              </a:rPr>
              <a:t>Job seekers apply for suitable job postings. Recruiters review applications, shortlist candidates, schedule interviews, and make informed hiring decisions.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800" b="1" i="0" dirty="0">
                <a:effectLst/>
              </a:rPr>
              <a:t>Communication &amp; Coordination: </a:t>
            </a:r>
            <a:r>
              <a:rPr lang="en-US" sz="1800" b="0" i="0" dirty="0">
                <a:effectLst/>
              </a:rPr>
              <a:t>The system streamlines communication between job seekers and recruiters, ensuring a transparent and efficient recruitment process. Notifications and messaging features enhance engagement and coordination for all stakeholders</a:t>
            </a:r>
          </a:p>
        </p:txBody>
      </p:sp>
    </p:spTree>
    <p:extLst>
      <p:ext uri="{BB962C8B-B14F-4D97-AF65-F5344CB8AC3E}">
        <p14:creationId xmlns:p14="http://schemas.microsoft.com/office/powerpoint/2010/main" val="9602960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A7C24F-D11E-CBED-B22A-04CA34B44A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Database Description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310454-F76E-CC86-0ED5-5D0342FA13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2" y="2556932"/>
            <a:ext cx="9601196" cy="3318936"/>
          </a:xfrm>
        </p:spPr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111827"/>
                </a:solidFill>
                <a:effectLst/>
                <a:latin typeface="__Inter_d65c78"/>
              </a:rPr>
              <a:t>Database Engine:</a:t>
            </a:r>
            <a:r>
              <a:rPr lang="en-US" b="0" i="0" dirty="0">
                <a:solidFill>
                  <a:srgbClr val="374151"/>
                </a:solidFill>
                <a:effectLst/>
                <a:latin typeface="__Inter_d65c78"/>
              </a:rPr>
              <a:t> MongoDB Atlas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374151"/>
                </a:solidFill>
                <a:effectLst/>
                <a:latin typeface="__Inter_d65c78"/>
              </a:rPr>
              <a:t>The application uses MongoDB Atlas, a cloud-based NoSQL database service, for efficient data storage and management. Its flexible schema design is well-suited for the dynamic nature of the Online Recruitment System, allowing for seamless modifications as the application evolves. Key collections include: </a:t>
            </a:r>
            <a:r>
              <a:rPr lang="en-US" sz="2000" b="0" i="0" dirty="0" err="1">
                <a:solidFill>
                  <a:srgbClr val="374151"/>
                </a:solidFill>
                <a:effectLst/>
                <a:latin typeface="__Inter_d65c78"/>
              </a:rPr>
              <a:t>job_posts</a:t>
            </a:r>
            <a:r>
              <a:rPr lang="en-US" sz="2000" b="0" i="0" dirty="0">
                <a:solidFill>
                  <a:srgbClr val="374151"/>
                </a:solidFill>
                <a:effectLst/>
                <a:latin typeface="__Inter_d65c78"/>
              </a:rPr>
              <a:t>, </a:t>
            </a:r>
            <a:r>
              <a:rPr lang="en-US" sz="2000" b="0" i="0" dirty="0" err="1">
                <a:solidFill>
                  <a:srgbClr val="374151"/>
                </a:solidFill>
                <a:effectLst/>
                <a:latin typeface="__Inter_d65c78"/>
              </a:rPr>
              <a:t>job_applications</a:t>
            </a:r>
            <a:r>
              <a:rPr lang="en-US" sz="2000" b="0" i="0" dirty="0">
                <a:solidFill>
                  <a:srgbClr val="374151"/>
                </a:solidFill>
                <a:effectLst/>
                <a:latin typeface="__Inter_d65c78"/>
              </a:rPr>
              <a:t>, interviews, recruiters, </a:t>
            </a:r>
            <a:r>
              <a:rPr lang="en-US" sz="2000" b="0" i="0" dirty="0" err="1">
                <a:solidFill>
                  <a:srgbClr val="374151"/>
                </a:solidFill>
                <a:effectLst/>
                <a:latin typeface="__Inter_d65c78"/>
              </a:rPr>
              <a:t>job_seekers</a:t>
            </a:r>
            <a:r>
              <a:rPr lang="en-US" sz="2000" b="0" i="0" dirty="0">
                <a:solidFill>
                  <a:srgbClr val="374151"/>
                </a:solidFill>
                <a:effectLst/>
                <a:latin typeface="__Inter_d65c78"/>
              </a:rPr>
              <a:t>, and companies, each representing critical entities in the recruitment process.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374151"/>
              </a:solidFill>
              <a:effectLst/>
              <a:latin typeface="__Inter_d65c78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0483A693-8939-D9AC-19D6-FEC4A894BB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07722"/>
            <a:ext cx="232756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.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83558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1DD79D-7D4A-45C3-2961-398FE84D4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3752" y="1253065"/>
            <a:ext cx="6463494" cy="1303867"/>
          </a:xfrm>
        </p:spPr>
        <p:txBody>
          <a:bodyPr>
            <a:normAutofit fontScale="90000"/>
          </a:bodyPr>
          <a:lstStyle/>
          <a:p>
            <a:r>
              <a:rPr lang="en-IN" dirty="0"/>
              <a:t>Backend Technology</a:t>
            </a:r>
            <a:br>
              <a:rPr lang="en-IN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BB2734-CBD7-673D-D47F-B04E4D8982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Programming Language: </a:t>
            </a:r>
            <a:r>
              <a:rPr lang="en-US" dirty="0"/>
              <a:t>Python with Flask framework.</a:t>
            </a:r>
          </a:p>
          <a:p>
            <a:r>
              <a:rPr lang="en-US" dirty="0"/>
              <a:t>The backend of the application is developed using Python, which interacts with the MongoDB database through a library such as </a:t>
            </a:r>
            <a:r>
              <a:rPr lang="en-US" dirty="0" err="1"/>
              <a:t>PyMongo</a:t>
            </a:r>
            <a:r>
              <a:rPr lang="en-US" dirty="0"/>
              <a:t> or Flask-</a:t>
            </a:r>
            <a:r>
              <a:rPr lang="en-US" dirty="0" err="1"/>
              <a:t>PyMongo</a:t>
            </a:r>
            <a:r>
              <a:rPr lang="en-US" dirty="0"/>
              <a:t>. This allows for seamless CRUD (Create, Read, Update, Delete) operations on the database.</a:t>
            </a:r>
          </a:p>
        </p:txBody>
      </p:sp>
    </p:spTree>
    <p:extLst>
      <p:ext uri="{BB962C8B-B14F-4D97-AF65-F5344CB8AC3E}">
        <p14:creationId xmlns:p14="http://schemas.microsoft.com/office/powerpoint/2010/main" val="18578082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E42B01-42F0-C961-BAB0-38FEC2083E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279BE-9E58-84C8-FE26-5EA8CABFE0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3752" y="1253065"/>
            <a:ext cx="6463494" cy="1303867"/>
          </a:xfrm>
        </p:spPr>
        <p:txBody>
          <a:bodyPr>
            <a:normAutofit fontScale="90000"/>
          </a:bodyPr>
          <a:lstStyle/>
          <a:p>
            <a:r>
              <a:rPr lang="en-IN" dirty="0"/>
              <a:t>Frontend Technologies</a:t>
            </a:r>
            <a:br>
              <a:rPr lang="en-IN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574FC7-9594-C62B-423D-79464D1F09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Markup Language: </a:t>
            </a:r>
            <a:r>
              <a:rPr lang="en-US" dirty="0"/>
              <a:t>HTML </a:t>
            </a:r>
          </a:p>
          <a:p>
            <a:r>
              <a:rPr lang="en-US" dirty="0"/>
              <a:t>HTML templates rendered using Flask's </a:t>
            </a:r>
            <a:r>
              <a:rPr lang="en-US" dirty="0" err="1"/>
              <a:t>render_template</a:t>
            </a:r>
            <a:r>
              <a:rPr lang="en-US" dirty="0"/>
              <a:t> function.</a:t>
            </a:r>
          </a:p>
          <a:p>
            <a:r>
              <a:rPr lang="en-US" b="1" dirty="0"/>
              <a:t>Styling Language: </a:t>
            </a:r>
            <a:r>
              <a:rPr lang="en-US" dirty="0"/>
              <a:t>CSS</a:t>
            </a:r>
          </a:p>
          <a:p>
            <a:r>
              <a:rPr lang="en-US" dirty="0"/>
              <a:t>The user interface is built using HTML for structure and CSS for styling, providing a responsive and user-friendly experience for job seekers, recruiters, and administrators.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652283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558C76-367E-8C2E-3886-324F6C1CF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7716" y="293976"/>
            <a:ext cx="4976565" cy="1574800"/>
          </a:xfrm>
        </p:spPr>
        <p:txBody>
          <a:bodyPr>
            <a:normAutofit/>
          </a:bodyPr>
          <a:lstStyle/>
          <a:p>
            <a:pPr marR="0" lvl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83992A"/>
              </a:buClr>
              <a:buSzPct val="115000"/>
              <a:tabLst/>
              <a:defRPr/>
            </a:pPr>
            <a:r>
              <a:rPr lang="en-IN" dirty="0"/>
              <a:t>Database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F92030-4B66-3E14-5CF2-6D59B19F8E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IN" b="1" dirty="0"/>
              <a:t>Users Collection:</a:t>
            </a:r>
          </a:p>
          <a:p>
            <a:pPr marL="0" indent="0">
              <a:buNone/>
            </a:pPr>
            <a:r>
              <a:rPr lang="en-IN" dirty="0"/>
              <a:t>Fields:</a:t>
            </a:r>
          </a:p>
          <a:p>
            <a:pPr lvl="1"/>
            <a:r>
              <a:rPr lang="en-IN" dirty="0" err="1"/>
              <a:t>UserId</a:t>
            </a:r>
            <a:r>
              <a:rPr lang="en-IN" dirty="0"/>
              <a:t>: Unique identifier for each user.</a:t>
            </a:r>
          </a:p>
          <a:p>
            <a:pPr lvl="1"/>
            <a:r>
              <a:rPr lang="en-IN" dirty="0"/>
              <a:t>Username: User's login name.</a:t>
            </a:r>
          </a:p>
          <a:p>
            <a:pPr lvl="1"/>
            <a:r>
              <a:rPr lang="en-IN" dirty="0"/>
              <a:t>Password: Hashed password for authentication.</a:t>
            </a:r>
          </a:p>
          <a:p>
            <a:pPr lvl="1"/>
            <a:r>
              <a:rPr lang="en-IN" dirty="0"/>
              <a:t>Role: User role (Admin, Recruiter, Job Seeker).</a:t>
            </a:r>
          </a:p>
          <a:p>
            <a:pPr lvl="1"/>
            <a:r>
              <a:rPr lang="en-IN" dirty="0"/>
              <a:t>Details: Object containing personal information (e.g., name, email, contact number).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0915A2-A979-DC45-BA7E-5DFBCB1B4E08}"/>
              </a:ext>
            </a:extLst>
          </p:cNvPr>
          <p:cNvSpPr txBox="1"/>
          <p:nvPr/>
        </p:nvSpPr>
        <p:spPr>
          <a:xfrm>
            <a:off x="1112363" y="1931723"/>
            <a:ext cx="10246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t>The database consists of several collections to represent the different entities within the recruitment system:</a:t>
            </a: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3122675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1961</TotalTime>
  <Words>1228</Words>
  <Application>Microsoft Office PowerPoint</Application>
  <PresentationFormat>Widescreen</PresentationFormat>
  <Paragraphs>129</Paragraphs>
  <Slides>35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0" baseType="lpstr">
      <vt:lpstr>__Inter_d65c78</vt:lpstr>
      <vt:lpstr>Arial</vt:lpstr>
      <vt:lpstr>Calibri</vt:lpstr>
      <vt:lpstr>Garamond</vt:lpstr>
      <vt:lpstr>Organic</vt:lpstr>
      <vt:lpstr>Online Employment Recruitment System</vt:lpstr>
      <vt:lpstr>Project Description</vt:lpstr>
      <vt:lpstr>PowerPoint Presentation</vt:lpstr>
      <vt:lpstr>PowerPoint Presentation</vt:lpstr>
      <vt:lpstr>Process Flow</vt:lpstr>
      <vt:lpstr>Database Description</vt:lpstr>
      <vt:lpstr>Backend Technology </vt:lpstr>
      <vt:lpstr>Frontend Technologies </vt:lpstr>
      <vt:lpstr>Database Structure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Web Pages   </vt:lpstr>
      <vt:lpstr>Admin Login Page :</vt:lpstr>
      <vt:lpstr>Company Login Page :</vt:lpstr>
      <vt:lpstr>Company Registration Page :</vt:lpstr>
      <vt:lpstr>Admin View / Verify Companies Page:</vt:lpstr>
      <vt:lpstr>Add Job Post Page :</vt:lpstr>
      <vt:lpstr>View Job Post Page :</vt:lpstr>
      <vt:lpstr>Recruiter Registration Page :</vt:lpstr>
      <vt:lpstr>Recruiter Login Page :</vt:lpstr>
      <vt:lpstr>Seeker Registration Page :</vt:lpstr>
      <vt:lpstr>Seeker Login Page :</vt:lpstr>
      <vt:lpstr>View Seeker Profile Page :</vt:lpstr>
      <vt:lpstr>Seeker View Job Posts Page :</vt:lpstr>
      <vt:lpstr>View Job Application Page :</vt:lpstr>
      <vt:lpstr>Company View Job Candidates Page :</vt:lpstr>
      <vt:lpstr>Deployment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Mohana Rupa</dc:creator>
  <cp:lastModifiedBy>Mohana Rupa</cp:lastModifiedBy>
  <cp:revision>18</cp:revision>
  <dcterms:created xsi:type="dcterms:W3CDTF">2025-04-16T18:29:39Z</dcterms:created>
  <dcterms:modified xsi:type="dcterms:W3CDTF">2025-04-21T03:59:32Z</dcterms:modified>
</cp:coreProperties>
</file>